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73152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9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5884" autoAdjust="0"/>
  </p:normalViewPr>
  <p:slideViewPr>
    <p:cSldViewPr snapToGrid="0">
      <p:cViewPr varScale="1">
        <p:scale>
          <a:sx n="96" d="100"/>
          <a:sy n="96" d="100"/>
        </p:scale>
        <p:origin x="3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558F7-4EC3-4D63-8E4A-C42F55A9AE89}" type="datetimeFigureOut">
              <a:rPr lang="en-US" smtClean="0"/>
              <a:t>2/28/25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1143000"/>
            <a:ext cx="2470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98C66-8382-4C3A-8356-A45BFF00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5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ure</a:t>
            </a:r>
            <a:r>
              <a:rPr lang="en-US" dirty="0"/>
              <a:t> powerful surgical irrigation                             </a:t>
            </a:r>
          </a:p>
          <a:p>
            <a:endParaRPr lang="en-US" dirty="0"/>
          </a:p>
          <a:p>
            <a:r>
              <a:rPr lang="en-US" dirty="0"/>
              <a:t>Non-toxic</a:t>
            </a:r>
          </a:p>
          <a:p>
            <a:endParaRPr lang="en-US" dirty="0"/>
          </a:p>
          <a:p>
            <a:r>
              <a:rPr lang="en-US" dirty="0"/>
              <a:t>Safety of saline with incredible anti-microbial power</a:t>
            </a:r>
          </a:p>
          <a:p>
            <a:endParaRPr lang="en-US" dirty="0"/>
          </a:p>
          <a:p>
            <a:r>
              <a:rPr lang="en-US" dirty="0"/>
              <a:t>Anti-microbial coverage with the safety of sailing</a:t>
            </a:r>
          </a:p>
          <a:p>
            <a:endParaRPr lang="en-US" dirty="0"/>
          </a:p>
          <a:p>
            <a:r>
              <a:rPr lang="en-US" dirty="0"/>
              <a:t>12 psi irrigation, thoroughly clean surgical</a:t>
            </a:r>
          </a:p>
          <a:p>
            <a:endParaRPr lang="en-US" dirty="0"/>
          </a:p>
          <a:p>
            <a:r>
              <a:rPr lang="en-US" dirty="0"/>
              <a:t>Your first choice burn and</a:t>
            </a:r>
          </a:p>
          <a:p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graphite irrigation</a:t>
            </a:r>
          </a:p>
          <a:p>
            <a:endParaRPr lang="en-US" dirty="0"/>
          </a:p>
          <a:p>
            <a:r>
              <a:rPr lang="en-US" dirty="0"/>
              <a:t>Nothing to lose lots to gain for your patient</a:t>
            </a:r>
          </a:p>
          <a:p>
            <a:endParaRPr lang="en-US" dirty="0"/>
          </a:p>
          <a:p>
            <a:r>
              <a:rPr lang="en-US" dirty="0"/>
              <a:t>QR code quality statement</a:t>
            </a:r>
          </a:p>
          <a:p>
            <a:endParaRPr lang="en-US" dirty="0"/>
          </a:p>
          <a:p>
            <a:r>
              <a:rPr lang="en-US" dirty="0"/>
              <a:t>pH and parts per million per million</a:t>
            </a:r>
          </a:p>
          <a:p>
            <a:endParaRPr lang="en-US" dirty="0"/>
          </a:p>
          <a:p>
            <a:r>
              <a:rPr lang="en-US" dirty="0"/>
              <a:t>Psi irrigation </a:t>
            </a:r>
            <a:r>
              <a:rPr lang="en-US" dirty="0" err="1"/>
              <a:t>irrigation</a:t>
            </a:r>
            <a:r>
              <a:rPr lang="en-US" dirty="0"/>
              <a:t> tip</a:t>
            </a:r>
          </a:p>
          <a:p>
            <a:endParaRPr lang="en-US" dirty="0"/>
          </a:p>
          <a:p>
            <a:r>
              <a:rPr lang="en-US" dirty="0"/>
              <a:t>Indications, sloppy, wounds, compartments, road debris, minor burns, cavities, hygiene, lacerations </a:t>
            </a:r>
          </a:p>
          <a:p>
            <a:endParaRPr lang="en-US" dirty="0"/>
          </a:p>
          <a:p>
            <a:r>
              <a:rPr lang="en-US" dirty="0"/>
              <a:t>The principles of effective irrigation wound irrigation</a:t>
            </a:r>
          </a:p>
          <a:p>
            <a:endParaRPr lang="en-US" dirty="0"/>
          </a:p>
          <a:p>
            <a:r>
              <a:rPr lang="en-US" dirty="0"/>
              <a:t>Why irrigation is so important</a:t>
            </a:r>
          </a:p>
          <a:p>
            <a:endParaRPr lang="en-US" dirty="0"/>
          </a:p>
          <a:p>
            <a:r>
              <a:rPr lang="en-US" dirty="0"/>
              <a:t>Sometimes soaking it’s not enough</a:t>
            </a:r>
          </a:p>
          <a:p>
            <a:endParaRPr lang="en-US" dirty="0"/>
          </a:p>
          <a:p>
            <a:r>
              <a:rPr lang="en-US" dirty="0"/>
              <a:t>In addition, we need to physically this lodge and the material</a:t>
            </a:r>
          </a:p>
          <a:p>
            <a:endParaRPr lang="en-US" dirty="0"/>
          </a:p>
          <a:p>
            <a:r>
              <a:rPr lang="en-US" dirty="0"/>
              <a:t>Painless, non-irritating, effective irrigation</a:t>
            </a:r>
          </a:p>
          <a:p>
            <a:endParaRPr lang="en-US" dirty="0"/>
          </a:p>
          <a:p>
            <a:r>
              <a:rPr lang="en-US" dirty="0"/>
              <a:t>Painless, effective irrigation</a:t>
            </a:r>
          </a:p>
          <a:p>
            <a:endParaRPr lang="en-US" dirty="0"/>
          </a:p>
          <a:p>
            <a:r>
              <a:rPr lang="en-US" dirty="0"/>
              <a:t>Soothing</a:t>
            </a:r>
          </a:p>
          <a:p>
            <a:endParaRPr lang="en-US" dirty="0"/>
          </a:p>
          <a:p>
            <a:r>
              <a:rPr lang="en-US" dirty="0"/>
              <a:t>Easy access and deployment</a:t>
            </a:r>
          </a:p>
          <a:p>
            <a:endParaRPr lang="en-US" dirty="0"/>
          </a:p>
          <a:p>
            <a:r>
              <a:rPr lang="en-US" dirty="0"/>
              <a:t>Emergency department, palliative care clinics nursing</a:t>
            </a:r>
          </a:p>
          <a:p>
            <a:endParaRPr lang="en-US" dirty="0"/>
          </a:p>
          <a:p>
            <a:r>
              <a:rPr lang="en-US" dirty="0"/>
              <a:t>Effective irrigation as part of good wound hygiene</a:t>
            </a:r>
          </a:p>
          <a:p>
            <a:endParaRPr lang="en-US" dirty="0"/>
          </a:p>
          <a:p>
            <a:r>
              <a:rPr lang="en-US" dirty="0"/>
              <a:t>Within nursing scope of practice</a:t>
            </a:r>
          </a:p>
          <a:p>
            <a:endParaRPr lang="en-US" dirty="0"/>
          </a:p>
          <a:p>
            <a:r>
              <a:rPr lang="en-US" dirty="0"/>
              <a:t>Why is purity important?</a:t>
            </a:r>
          </a:p>
          <a:p>
            <a:endParaRPr lang="en-US" dirty="0"/>
          </a:p>
          <a:p>
            <a:r>
              <a:rPr lang="en-US" dirty="0"/>
              <a:t>Safe, effective antimicrobial irrigation when you need it</a:t>
            </a:r>
          </a:p>
          <a:p>
            <a:endParaRPr lang="en-US" dirty="0"/>
          </a:p>
          <a:p>
            <a:r>
              <a:rPr lang="en-US" dirty="0"/>
              <a:t>Twist tab</a:t>
            </a:r>
          </a:p>
          <a:p>
            <a:endParaRPr lang="en-US" dirty="0"/>
          </a:p>
          <a:p>
            <a:r>
              <a:rPr lang="en-US" dirty="0"/>
              <a:t>When you need irrigation, immediately, you need stat</a:t>
            </a:r>
          </a:p>
          <a:p>
            <a:endParaRPr lang="en-US" dirty="0"/>
          </a:p>
          <a:p>
            <a:r>
              <a:rPr lang="en-US" dirty="0"/>
              <a:t>When your patient needs safe effective antimicrobial irrigation quickly, you need pure cleanse STAT</a:t>
            </a:r>
          </a:p>
          <a:p>
            <a:endParaRPr lang="en-US" dirty="0"/>
          </a:p>
          <a:p>
            <a:r>
              <a:rPr lang="en-US" dirty="0"/>
              <a:t>Fast and effective antimicrobial wound and skin irrigation, pure clean stat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898C66-8382-4C3A-8356-A45BFF0055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67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496484"/>
            <a:ext cx="6217920" cy="318346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2717"/>
            <a:ext cx="5486400" cy="2207683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4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5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486834"/>
            <a:ext cx="157734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486834"/>
            <a:ext cx="4640580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279653"/>
            <a:ext cx="6309360" cy="380364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119286"/>
            <a:ext cx="6309360" cy="200024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64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434167"/>
            <a:ext cx="310896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434167"/>
            <a:ext cx="310896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0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6836"/>
            <a:ext cx="630936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241551"/>
            <a:ext cx="3094672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340100"/>
            <a:ext cx="3094672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241551"/>
            <a:ext cx="3109913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340100"/>
            <a:ext cx="310991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5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6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9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16569"/>
            <a:ext cx="3703320" cy="6498167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1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16569"/>
            <a:ext cx="3703320" cy="6498167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4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34167"/>
            <a:ext cx="630936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2F0B5-0C59-4417-98FA-4D37CFB26B5E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53600-3197-4258-BC1A-C7F431061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2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97CFCE1-F8EA-81E0-C6D2-7761DD38DB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6676" y="1235479"/>
            <a:ext cx="2834409" cy="27981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3B0D29F-7FCF-F900-D7E2-7CE2039695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7451" y="8068361"/>
            <a:ext cx="1692049" cy="58732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2782476-AE65-B499-2700-02487EAC56FE}"/>
              </a:ext>
            </a:extLst>
          </p:cNvPr>
          <p:cNvSpPr txBox="1"/>
          <p:nvPr/>
        </p:nvSpPr>
        <p:spPr>
          <a:xfrm>
            <a:off x="225723" y="8832053"/>
            <a:ext cx="693536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050" b="1" dirty="0">
                <a:solidFill>
                  <a:srgbClr val="6F6F74"/>
                </a:solidFill>
                <a:effectLst/>
                <a:latin typeface="Arial" panose="020B0604020202020204" pitchFamily="34" charset="0"/>
              </a:rPr>
              <a:t>1707 Quincy Avenue, #127 Naperville, Illinois 60540  customerservice@eklacorp.com  </a:t>
            </a:r>
            <a:r>
              <a:rPr lang="en-CA" sz="1050" b="1" dirty="0">
                <a:solidFill>
                  <a:srgbClr val="6F6F74"/>
                </a:solidFill>
                <a:latin typeface="Arial" panose="020B0604020202020204" pitchFamily="34" charset="0"/>
              </a:rPr>
              <a:t>1 </a:t>
            </a:r>
            <a:r>
              <a:rPr lang="en-CA" sz="1050" b="1" dirty="0">
                <a:solidFill>
                  <a:srgbClr val="6F6F74"/>
                </a:solidFill>
                <a:effectLst/>
                <a:latin typeface="Arial" panose="020B0604020202020204" pitchFamily="34" charset="0"/>
              </a:rPr>
              <a:t>(800) 328-4215</a:t>
            </a:r>
            <a:endParaRPr lang="en-CA" sz="1050" dirty="0">
              <a:solidFill>
                <a:srgbClr val="6F6F7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1E619FE-B560-50A1-D8EA-8F1E05C1DB57}"/>
              </a:ext>
            </a:extLst>
          </p:cNvPr>
          <p:cNvSpPr/>
          <p:nvPr/>
        </p:nvSpPr>
        <p:spPr>
          <a:xfrm>
            <a:off x="225723" y="7197051"/>
            <a:ext cx="6904636" cy="694437"/>
          </a:xfrm>
          <a:prstGeom prst="roundRect">
            <a:avLst/>
          </a:prstGeom>
          <a:solidFill>
            <a:srgbClr val="9C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hCG</a:t>
            </a:r>
            <a:r>
              <a:rPr lang="en-US" sz="1400" dirty="0"/>
              <a:t> Rapid Pregnancy Test for the determination of </a:t>
            </a:r>
            <a:r>
              <a:rPr lang="en-US" sz="1400" dirty="0" err="1"/>
              <a:t>hCG</a:t>
            </a:r>
            <a:r>
              <a:rPr lang="en-US" sz="1400" dirty="0"/>
              <a:t> in urine and serum specimens. This test kit is used to obtain a visual qualitative result for early detection of pregnancy.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188137-C296-8245-6155-7C81BA4F46FA}"/>
              </a:ext>
            </a:extLst>
          </p:cNvPr>
          <p:cNvSpPr txBox="1"/>
          <p:nvPr/>
        </p:nvSpPr>
        <p:spPr>
          <a:xfrm>
            <a:off x="198387" y="1494804"/>
            <a:ext cx="4037241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200"/>
              </a:spcAft>
            </a:pPr>
            <a:r>
              <a:rPr lang="en-US" sz="1100" b="1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Product specifications 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CLIA complexity: Waived for urine, moderate for serum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Cut Off 10 mIU/mL for serum and 20 mIU/mL for urine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Sensitivities &gt; 99%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Specificity &gt;99%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Kit storage condition: Room temperature 39-86</a:t>
            </a:r>
            <a:r>
              <a:rPr lang="en-US" sz="1100" kern="100" dirty="0">
                <a:effectLst/>
                <a:latin typeface="Cambria Math" panose="02040503050406030204" pitchFamily="18" charset="0"/>
                <a:ea typeface="DengXian" panose="02010600030101010101" pitchFamily="2" charset="-122"/>
                <a:cs typeface="Cambria Math" panose="02040503050406030204" pitchFamily="18" charset="0"/>
              </a:rPr>
              <a:t>℉</a:t>
            </a: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(2-30</a:t>
            </a: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ptos" panose="020B0004020202020204" pitchFamily="34" charset="0"/>
              </a:rPr>
              <a:t>°</a:t>
            </a: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C)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External controls: Available separately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Shelf life: 24 months from manufacturer date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200"/>
              </a:spcAft>
            </a:pPr>
            <a:r>
              <a:rPr lang="en-US" sz="1100" b="1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Product Benefits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Low Cut Off: ability to detect low hCG levels in early pregnancy 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Fast: Provide test result   Serum – 5 minutes; Urine – 3 minutes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Multiple Sample Type: Serum, </a:t>
            </a:r>
            <a:r>
              <a:rPr lang="en-US" sz="1100" kern="1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rine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Effective Detection High Concentrations hCG: Our combo hCG test is uniquely designed to detect high concentrations of beta-core hCG fragments in complex diagnostic scenarios. Suitable for both urine and serum samples. 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Easy-to-read pink indicator: when sample is well processed 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Reliable: with built-in control ensures accuracy </a:t>
            </a:r>
            <a:endParaRPr lang="en-CA" sz="11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CA" sz="900" b="1"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2951896C-2E42-0622-B96F-A7892F6AE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828374"/>
              </p:ext>
            </p:extLst>
          </p:nvPr>
        </p:nvGraphicFramePr>
        <p:xfrm>
          <a:off x="195522" y="5974140"/>
          <a:ext cx="6924155" cy="1074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068">
                  <a:extLst>
                    <a:ext uri="{9D8B030D-6E8A-4147-A177-3AD203B41FA5}">
                      <a16:colId xmlns:a16="http://schemas.microsoft.com/office/drawing/2014/main" val="384561515"/>
                    </a:ext>
                  </a:extLst>
                </a:gridCol>
                <a:gridCol w="2395867">
                  <a:extLst>
                    <a:ext uri="{9D8B030D-6E8A-4147-A177-3AD203B41FA5}">
                      <a16:colId xmlns:a16="http://schemas.microsoft.com/office/drawing/2014/main" val="3530821510"/>
                    </a:ext>
                  </a:extLst>
                </a:gridCol>
                <a:gridCol w="2046935">
                  <a:extLst>
                    <a:ext uri="{9D8B030D-6E8A-4147-A177-3AD203B41FA5}">
                      <a16:colId xmlns:a16="http://schemas.microsoft.com/office/drawing/2014/main" val="415406027"/>
                    </a:ext>
                  </a:extLst>
                </a:gridCol>
                <a:gridCol w="749684">
                  <a:extLst>
                    <a:ext uri="{9D8B030D-6E8A-4147-A177-3AD203B41FA5}">
                      <a16:colId xmlns:a16="http://schemas.microsoft.com/office/drawing/2014/main" val="617289186"/>
                    </a:ext>
                  </a:extLst>
                </a:gridCol>
                <a:gridCol w="937601">
                  <a:extLst>
                    <a:ext uri="{9D8B030D-6E8A-4147-A177-3AD203B41FA5}">
                      <a16:colId xmlns:a16="http://schemas.microsoft.com/office/drawing/2014/main" val="2650130614"/>
                    </a:ext>
                  </a:extLst>
                </a:gridCol>
              </a:tblGrid>
              <a:tr h="168027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Item No.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Analytical Sensitivity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Tests/kit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CPT Code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17794813"/>
                  </a:ext>
                </a:extLst>
              </a:tr>
              <a:tr h="283139">
                <a:tc>
                  <a:txBody>
                    <a:bodyPr/>
                    <a:lstStyle/>
                    <a:p>
                      <a:r>
                        <a:rPr lang="en-US" sz="1050" dirty="0"/>
                        <a:t>VPT2-CASS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Combo Urine/Serum hCG Cassette with Pipette (</a:t>
                      </a:r>
                      <a:r>
                        <a:rPr lang="en-US" sz="1050" dirty="0" err="1"/>
                        <a:t>Novaplus</a:t>
                      </a:r>
                      <a:r>
                        <a:rPr lang="en-US" sz="1050" dirty="0"/>
                        <a:t>, </a:t>
                      </a:r>
                      <a:r>
                        <a:rPr lang="en-US" sz="1050"/>
                        <a:t>contract LB0812)</a:t>
                      </a:r>
                      <a:endParaRPr lang="en-US" sz="1050" dirty="0"/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 </a:t>
                      </a:r>
                      <a:r>
                        <a:rPr lang="en-US" sz="1050" dirty="0" err="1"/>
                        <a:t>mlU</a:t>
                      </a:r>
                      <a:r>
                        <a:rPr lang="en-US" sz="1050" dirty="0"/>
                        <a:t>/hCG Serum, 20 </a:t>
                      </a:r>
                      <a:r>
                        <a:rPr lang="en-US" sz="1050" dirty="0" err="1"/>
                        <a:t>mlU</a:t>
                      </a:r>
                      <a:r>
                        <a:rPr lang="en-US" sz="1050" dirty="0"/>
                        <a:t>/hCG Urine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84703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31198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EPT2-CASS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Combo Urine/Serum hCG Cassette with Pipette (EKLA)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 </a:t>
                      </a:r>
                      <a:r>
                        <a:rPr lang="en-US" sz="1050" dirty="0" err="1"/>
                        <a:t>mlU</a:t>
                      </a:r>
                      <a:r>
                        <a:rPr lang="en-US" sz="1050" dirty="0"/>
                        <a:t>/</a:t>
                      </a:r>
                      <a:r>
                        <a:rPr lang="en-US" sz="1050" dirty="0" err="1"/>
                        <a:t>hCG</a:t>
                      </a:r>
                      <a:r>
                        <a:rPr lang="en-US" sz="1050" dirty="0"/>
                        <a:t> Serum, 20 </a:t>
                      </a:r>
                      <a:r>
                        <a:rPr lang="en-US" sz="1050" dirty="0" err="1"/>
                        <a:t>mlU</a:t>
                      </a:r>
                      <a:r>
                        <a:rPr lang="en-US" sz="1050" dirty="0"/>
                        <a:t>/</a:t>
                      </a:r>
                      <a:r>
                        <a:rPr lang="en-US" sz="1050" dirty="0" err="1"/>
                        <a:t>hCG</a:t>
                      </a:r>
                      <a:r>
                        <a:rPr lang="en-US" sz="1050" dirty="0"/>
                        <a:t> Urine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84703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9C0000">
                            <a:tint val="66000"/>
                            <a:satMod val="160000"/>
                          </a:srgbClr>
                        </a:gs>
                        <a:gs pos="12000">
                          <a:srgbClr val="9C0000">
                            <a:tint val="44500"/>
                            <a:satMod val="160000"/>
                          </a:srgbClr>
                        </a:gs>
                        <a:gs pos="100000">
                          <a:srgbClr val="9C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6277097"/>
                  </a:ext>
                </a:extLst>
              </a:tr>
            </a:tbl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DBAC2815-CF49-D961-14BC-911A2C2FCC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5319" y="4230117"/>
            <a:ext cx="2496457" cy="147112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1EA351B-BA4F-5567-424A-808C2FC341FE}"/>
              </a:ext>
            </a:extLst>
          </p:cNvPr>
          <p:cNvSpPr txBox="1"/>
          <p:nvPr/>
        </p:nvSpPr>
        <p:spPr>
          <a:xfrm>
            <a:off x="337457" y="227364"/>
            <a:ext cx="63950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900000"/>
                </a:solidFill>
              </a:rPr>
              <a:t>hCG Rapid Pregnancy (Combo) Tests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F842A0E-F73F-91EF-AE7D-8682E77E96D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23" y="7985194"/>
            <a:ext cx="2421223" cy="753153"/>
          </a:xfrm>
          <a:prstGeom prst="rect">
            <a:avLst/>
          </a:prstGeom>
          <a:noFill/>
        </p:spPr>
      </p:pic>
      <p:sp>
        <p:nvSpPr>
          <p:cNvPr id="31" name="Donut 30">
            <a:extLst>
              <a:ext uri="{FF2B5EF4-FFF2-40B4-BE49-F238E27FC236}">
                <a16:creationId xmlns:a16="http://schemas.microsoft.com/office/drawing/2014/main" id="{230888BA-8D90-D5CD-1D57-B6B3965894C1}"/>
              </a:ext>
            </a:extLst>
          </p:cNvPr>
          <p:cNvSpPr/>
          <p:nvPr/>
        </p:nvSpPr>
        <p:spPr>
          <a:xfrm>
            <a:off x="4290820" y="1207774"/>
            <a:ext cx="2925457" cy="2798124"/>
          </a:xfrm>
          <a:prstGeom prst="donut">
            <a:avLst>
              <a:gd name="adj" fmla="val 3522"/>
            </a:avLst>
          </a:prstGeom>
          <a:solidFill>
            <a:srgbClr val="9C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F60376-71FF-53F2-B36F-5A424D0B79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3313" y="801374"/>
            <a:ext cx="1728136" cy="48951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76E5AE2-AB6C-FE7D-1E0E-706BE7782739}"/>
              </a:ext>
            </a:extLst>
          </p:cNvPr>
          <p:cNvSpPr txBox="1"/>
          <p:nvPr/>
        </p:nvSpPr>
        <p:spPr>
          <a:xfrm>
            <a:off x="2101449" y="928870"/>
            <a:ext cx="234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Vizient Contract LB0812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4830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468</Words>
  <Application>Microsoft Macintosh PowerPoint</Application>
  <PresentationFormat>Custom</PresentationFormat>
  <Paragraphs>94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Whiteside</dc:creator>
  <cp:lastModifiedBy>David Whiteside</cp:lastModifiedBy>
  <cp:revision>22</cp:revision>
  <dcterms:created xsi:type="dcterms:W3CDTF">2021-02-23T19:23:51Z</dcterms:created>
  <dcterms:modified xsi:type="dcterms:W3CDTF">2025-02-28T14:29:10Z</dcterms:modified>
</cp:coreProperties>
</file>